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6" r:id="rId4"/>
    <p:sldId id="262" r:id="rId5"/>
    <p:sldId id="263" r:id="rId6"/>
    <p:sldId id="264" r:id="rId7"/>
    <p:sldId id="265" r:id="rId8"/>
    <p:sldId id="266" r:id="rId9"/>
    <p:sldId id="258" r:id="rId10"/>
    <p:sldId id="259" r:id="rId11"/>
    <p:sldId id="26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96" y="10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 b="1" smtClean="0"/>
              <a:t>Все живые организмы дышат – </a:t>
            </a:r>
            <a:r>
              <a:rPr lang="ru-RU" altLang="ru-RU" sz="2800" b="1" smtClean="0">
                <a:solidFill>
                  <a:srgbClr val="006600"/>
                </a:solidFill>
              </a:rPr>
              <a:t>поглощают кислород, выделяют углекислый газ!</a:t>
            </a:r>
          </a:p>
          <a:p>
            <a:pPr eaLnBrk="1" hangingPunct="1">
              <a:buFontTx/>
              <a:buNone/>
            </a:pPr>
            <a:r>
              <a:rPr lang="ru-RU" altLang="ru-RU" sz="2800" b="1" smtClean="0">
                <a:solidFill>
                  <a:srgbClr val="0000FF"/>
                </a:solidFill>
              </a:rPr>
              <a:t>Значение кислорода</a:t>
            </a:r>
            <a:r>
              <a:rPr lang="ru-RU" altLang="ru-RU" sz="2800" b="1" smtClean="0"/>
              <a:t> – для жизни организма нужна энергия, которая выделяется при распаде пищи </a:t>
            </a:r>
            <a:r>
              <a:rPr lang="ru-RU" altLang="ru-RU" sz="2800" b="1" u="sng" smtClean="0"/>
              <a:t>с участием кислорода.</a:t>
            </a:r>
          </a:p>
          <a:p>
            <a:pPr eaLnBrk="1" hangingPunct="1">
              <a:buFontTx/>
              <a:buNone/>
            </a:pPr>
            <a:r>
              <a:rPr lang="ru-RU" altLang="ru-RU" b="1" u="sng" smtClean="0">
                <a:solidFill>
                  <a:srgbClr val="FF0000"/>
                </a:solidFill>
              </a:rPr>
              <a:t>Чем больше кислорода поступает в организм, тем быстрее обмен веществ!</a:t>
            </a: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1720850" y="-44450"/>
            <a:ext cx="5326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ЭВОЛЮЦИЯ ОРГАНОВ ДЫХАНИЯ</a:t>
            </a: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0" y="4191000"/>
            <a:ext cx="8991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 u="sng"/>
              <a:t>1)У Простейших, Кишечнополостных, Губок,  Плоских  и  Круглых червей</a:t>
            </a:r>
            <a:r>
              <a:rPr lang="ru-RU" altLang="ru-RU" sz="2800" b="1"/>
              <a:t>    растворенный в воде кислород  поступает </a:t>
            </a:r>
            <a:r>
              <a:rPr lang="ru-RU" altLang="ru-RU" sz="2800" b="1" u="sng">
                <a:solidFill>
                  <a:srgbClr val="0000FF"/>
                </a:solidFill>
              </a:rPr>
              <a:t>через всю поверхность   тела.</a:t>
            </a:r>
          </a:p>
        </p:txBody>
      </p:sp>
    </p:spTree>
    <p:extLst>
      <p:ext uri="{BB962C8B-B14F-4D97-AF65-F5344CB8AC3E}">
        <p14:creationId xmlns:p14="http://schemas.microsoft.com/office/powerpoint/2010/main" val="139046847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8640"/>
            <a:ext cx="8928992" cy="1080119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2060"/>
                </a:solidFill>
              </a:rPr>
              <a:t>ТЕМА:Органы</a:t>
            </a:r>
            <a:r>
              <a:rPr lang="ru-RU" b="1" dirty="0" smtClean="0">
                <a:solidFill>
                  <a:srgbClr val="002060"/>
                </a:solidFill>
              </a:rPr>
              <a:t> дыхания и газообмен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052736"/>
            <a:ext cx="8712968" cy="5688632"/>
          </a:xfrm>
        </p:spPr>
        <p:txBody>
          <a:bodyPr>
            <a:normAutofit lnSpcReduction="10000"/>
          </a:bodyPr>
          <a:lstStyle/>
          <a:p>
            <a:pPr algn="l"/>
            <a:r>
              <a:rPr lang="ru-RU" b="1" dirty="0">
                <a:solidFill>
                  <a:schemeClr val="tx1"/>
                </a:solidFill>
              </a:rPr>
              <a:t>Цель: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изучить  особенности строения </a:t>
            </a:r>
            <a:r>
              <a:rPr lang="ru-RU" dirty="0">
                <a:solidFill>
                  <a:schemeClr val="tx1"/>
                </a:solidFill>
              </a:rPr>
              <a:t>органов </a:t>
            </a:r>
            <a:r>
              <a:rPr lang="ru-RU" dirty="0" smtClean="0">
                <a:solidFill>
                  <a:schemeClr val="tx1"/>
                </a:solidFill>
              </a:rPr>
              <a:t>дыхания у животных </a:t>
            </a:r>
            <a:r>
              <a:rPr lang="ru-RU" dirty="0">
                <a:solidFill>
                  <a:schemeClr val="tx1"/>
                </a:solidFill>
              </a:rPr>
              <a:t>в связи с их </a:t>
            </a:r>
            <a:r>
              <a:rPr lang="ru-RU" dirty="0" smtClean="0">
                <a:solidFill>
                  <a:schemeClr val="tx1"/>
                </a:solidFill>
              </a:rPr>
              <a:t>функциями в  процессе эволюции</a:t>
            </a:r>
            <a:endParaRPr lang="ru-RU" dirty="0">
              <a:solidFill>
                <a:schemeClr val="tx1"/>
              </a:solidFill>
            </a:endParaRPr>
          </a:p>
          <a:p>
            <a:pPr algn="l"/>
            <a:r>
              <a:rPr lang="ru-RU" b="1" dirty="0">
                <a:solidFill>
                  <a:schemeClr val="tx1"/>
                </a:solidFill>
              </a:rPr>
              <a:t>Задачи:</a:t>
            </a:r>
            <a:endParaRPr lang="ru-RU" dirty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-выяснить</a:t>
            </a:r>
            <a:r>
              <a:rPr lang="ru-RU" dirty="0">
                <a:solidFill>
                  <a:schemeClr val="tx1"/>
                </a:solidFill>
              </a:rPr>
              <a:t>: строение органов дыхания у </a:t>
            </a:r>
            <a:r>
              <a:rPr lang="ru-RU" dirty="0" smtClean="0">
                <a:solidFill>
                  <a:schemeClr val="tx1"/>
                </a:solidFill>
              </a:rPr>
              <a:t>разнообразных групп </a:t>
            </a:r>
            <a:r>
              <a:rPr lang="ru-RU" dirty="0">
                <a:solidFill>
                  <a:schemeClr val="tx1"/>
                </a:solidFill>
              </a:rPr>
              <a:t>животных, их </a:t>
            </a:r>
            <a:r>
              <a:rPr lang="ru-RU" dirty="0" smtClean="0">
                <a:solidFill>
                  <a:schemeClr val="tx1"/>
                </a:solidFill>
              </a:rPr>
              <a:t>усложнение </a:t>
            </a:r>
            <a:r>
              <a:rPr lang="ru-RU" dirty="0">
                <a:solidFill>
                  <a:schemeClr val="tx1"/>
                </a:solidFill>
              </a:rPr>
              <a:t>в процессе эволюции, значение дыхания </a:t>
            </a:r>
            <a:r>
              <a:rPr lang="ru-RU" dirty="0" smtClean="0">
                <a:solidFill>
                  <a:schemeClr val="tx1"/>
                </a:solidFill>
              </a:rPr>
              <a:t>для жизни </a:t>
            </a:r>
            <a:r>
              <a:rPr lang="ru-RU" dirty="0">
                <a:solidFill>
                  <a:schemeClr val="tx1"/>
                </a:solidFill>
              </a:rPr>
              <a:t>организмов;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-уметь делать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выводы;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75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8640"/>
            <a:ext cx="8928992" cy="108011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Органы дыхания и газообмен у животных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79512" y="5748003"/>
            <a:ext cx="8712968" cy="442436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endParaRPr lang="ru-RU" b="1" dirty="0">
              <a:solidFill>
                <a:prstClr val="black"/>
              </a:solidFill>
            </a:endParaRPr>
          </a:p>
          <a:p>
            <a:pPr>
              <a:defRPr/>
            </a:pPr>
            <a:endParaRPr lang="ru-RU" sz="1600" b="1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68760"/>
            <a:ext cx="2139696" cy="2426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397949"/>
            <a:ext cx="2383536" cy="1219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373821"/>
            <a:ext cx="2261616" cy="16337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240" y="3894906"/>
            <a:ext cx="2438400" cy="1408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29000"/>
            <a:ext cx="3676177" cy="204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7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Строение двустворчатого моллюс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37338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9"/>
          <p:cNvSpPr>
            <a:spLocks noChangeArrowheads="1"/>
          </p:cNvSpPr>
          <p:nvPr/>
        </p:nvSpPr>
        <p:spPr bwMode="auto">
          <a:xfrm>
            <a:off x="1720850" y="-44450"/>
            <a:ext cx="5326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ЭВОЛЮЦИЯ ОРГАНОВ ДЫХАНИЯ</a:t>
            </a:r>
          </a:p>
        </p:txBody>
      </p:sp>
      <p:sp>
        <p:nvSpPr>
          <p:cNvPr id="3076" name="Rectangle 11"/>
          <p:cNvSpPr>
            <a:spLocks noChangeArrowheads="1"/>
          </p:cNvSpPr>
          <p:nvPr/>
        </p:nvSpPr>
        <p:spPr bwMode="auto">
          <a:xfrm>
            <a:off x="0" y="593725"/>
            <a:ext cx="93726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75000"/>
              </a:lnSpc>
            </a:pPr>
            <a:r>
              <a:rPr lang="ru-RU" altLang="ru-RU" sz="2400" b="1">
                <a:latin typeface="Times New Roman" panose="02020603050405020304" pitchFamily="18" charset="0"/>
              </a:rPr>
              <a:t> 2)</a:t>
            </a:r>
            <a:r>
              <a:rPr lang="ru-RU" altLang="ru-RU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КОЛЬЧАТЫЕ ЧЕРВИ:</a:t>
            </a:r>
            <a:r>
              <a:rPr lang="ru-RU" alt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У многощетинковых  морских червей </a:t>
            </a:r>
            <a:endParaRPr lang="ru-RU" altLang="ru-RU" sz="2400" b="1">
              <a:latin typeface="Times New Roman" panose="02020603050405020304" pitchFamily="18" charset="0"/>
            </a:endParaRPr>
          </a:p>
          <a:p>
            <a:pPr>
              <a:lnSpc>
                <a:spcPct val="75000"/>
              </a:lnSpc>
            </a:pPr>
            <a:r>
              <a:rPr lang="ru-RU" altLang="ru-RU" sz="24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появляются примитивные наружные  жабры</a:t>
            </a:r>
            <a:r>
              <a:rPr lang="ru-RU" alt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400" b="1">
                <a:latin typeface="Times New Roman" panose="02020603050405020304" pitchFamily="18" charset="0"/>
              </a:rPr>
              <a:t> через которые поступает кислород.</a:t>
            </a:r>
          </a:p>
          <a:p>
            <a:pPr>
              <a:lnSpc>
                <a:spcPct val="75000"/>
              </a:lnSpc>
            </a:pPr>
            <a:r>
              <a:rPr lang="ru-RU" altLang="ru-RU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3)МОЛЛЮСКИ:</a:t>
            </a:r>
            <a:r>
              <a:rPr lang="ru-RU" altLang="ru-RU" sz="2400" b="1">
                <a:latin typeface="Times New Roman" panose="02020603050405020304" pitchFamily="18" charset="0"/>
              </a:rPr>
              <a:t> Водные моллюски дышат жабрами , наземные и вторичноводные (улитки, слизни, прудовики)  -легкими</a:t>
            </a:r>
          </a:p>
        </p:txBody>
      </p:sp>
      <p:pic>
        <p:nvPicPr>
          <p:cNvPr id="3077" name="Picture 13" descr="1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971800"/>
            <a:ext cx="5562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592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>
            <p:ph type="body" idx="1"/>
          </p:nvPr>
        </p:nvSpPr>
        <p:spPr>
          <a:xfrm>
            <a:off x="609600" y="0"/>
            <a:ext cx="8229600" cy="457200"/>
          </a:xfrm>
          <a:noFill/>
        </p:spPr>
        <p:txBody>
          <a:bodyPr/>
          <a:lstStyle/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</a:rPr>
              <a:t>ЭВОЛЮЦИЯ ОРГАНОВ ДЫХАНИЯ</a:t>
            </a:r>
          </a:p>
        </p:txBody>
      </p:sp>
      <p:pic>
        <p:nvPicPr>
          <p:cNvPr id="4099" name="Picture 6" descr="Дыхательная система насеком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447800"/>
            <a:ext cx="2700338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0" y="460375"/>
            <a:ext cx="8947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>
                <a:solidFill>
                  <a:srgbClr val="0000FF"/>
                </a:solidFill>
              </a:rPr>
              <a:t>4)</a:t>
            </a:r>
            <a:r>
              <a:rPr lang="ru-RU" altLang="ru-RU" sz="2400" b="1"/>
              <a:t> У ракообразных – </a:t>
            </a:r>
            <a:r>
              <a:rPr lang="ru-RU" altLang="ru-RU" sz="2400" b="1">
                <a:solidFill>
                  <a:srgbClr val="0000FF"/>
                </a:solidFill>
              </a:rPr>
              <a:t>жабры. </a:t>
            </a:r>
            <a:r>
              <a:rPr lang="ru-RU" altLang="ru-RU" sz="2400" b="1"/>
              <a:t>У насекомых- только </a:t>
            </a:r>
            <a:r>
              <a:rPr lang="ru-RU" altLang="ru-RU" sz="2400" b="1">
                <a:solidFill>
                  <a:srgbClr val="0000FF"/>
                </a:solidFill>
              </a:rPr>
              <a:t>трахеи!</a:t>
            </a:r>
          </a:p>
        </p:txBody>
      </p:sp>
      <p:sp>
        <p:nvSpPr>
          <p:cNvPr id="4101" name="Line 8"/>
          <p:cNvSpPr>
            <a:spLocks noChangeShapeType="1"/>
          </p:cNvSpPr>
          <p:nvPr/>
        </p:nvSpPr>
        <p:spPr bwMode="auto">
          <a:xfrm>
            <a:off x="6858000" y="1143000"/>
            <a:ext cx="914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4102" name="Picture 9" descr="Внутреннее строение паука-крестов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733800"/>
            <a:ext cx="464820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Rectangle 10"/>
          <p:cNvSpPr>
            <a:spLocks noChangeArrowheads="1"/>
          </p:cNvSpPr>
          <p:nvPr/>
        </p:nvSpPr>
        <p:spPr bwMode="auto">
          <a:xfrm>
            <a:off x="152400" y="5562600"/>
            <a:ext cx="8839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/>
              <a:t>у паукообразных – </a:t>
            </a:r>
            <a:r>
              <a:rPr lang="ru-RU" altLang="ru-RU" sz="2400" b="1">
                <a:solidFill>
                  <a:srgbClr val="0000FF"/>
                </a:solidFill>
              </a:rPr>
              <a:t>легочные</a:t>
            </a:r>
            <a:r>
              <a:rPr lang="ru-RU" altLang="ru-RU" sz="2400" b="1"/>
              <a:t> </a:t>
            </a:r>
            <a:r>
              <a:rPr lang="ru-RU" altLang="ru-RU" sz="2400" b="1">
                <a:solidFill>
                  <a:srgbClr val="0000FF"/>
                </a:solidFill>
              </a:rPr>
              <a:t>мешки и трахеи</a:t>
            </a:r>
            <a:r>
              <a:rPr lang="ru-RU" altLang="ru-RU" sz="2400" b="1"/>
              <a:t> (разветвленные трубочки)</a:t>
            </a:r>
          </a:p>
        </p:txBody>
      </p:sp>
      <p:pic>
        <p:nvPicPr>
          <p:cNvPr id="4104" name="Picture 13" descr="Crusta04_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5257800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Line 14"/>
          <p:cNvSpPr>
            <a:spLocks noChangeShapeType="1"/>
          </p:cNvSpPr>
          <p:nvPr/>
        </p:nvSpPr>
        <p:spPr bwMode="auto">
          <a:xfrm flipH="1">
            <a:off x="3200400" y="762000"/>
            <a:ext cx="3048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06" name="Line 15"/>
          <p:cNvSpPr>
            <a:spLocks noChangeShapeType="1"/>
          </p:cNvSpPr>
          <p:nvPr/>
        </p:nvSpPr>
        <p:spPr bwMode="auto">
          <a:xfrm flipH="1" flipV="1">
            <a:off x="3886200" y="5257800"/>
            <a:ext cx="228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07" name="Line 16"/>
          <p:cNvSpPr>
            <a:spLocks noChangeShapeType="1"/>
          </p:cNvSpPr>
          <p:nvPr/>
        </p:nvSpPr>
        <p:spPr bwMode="auto">
          <a:xfrm flipH="1" flipV="1">
            <a:off x="4572000" y="4876800"/>
            <a:ext cx="1905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76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0" y="457200"/>
            <a:ext cx="89916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00FF"/>
                </a:solidFill>
              </a:rPr>
              <a:t>ТИП ХОРДОВЫЕ:</a:t>
            </a:r>
            <a:endParaRPr lang="ru-RU" altLang="ru-RU" sz="2400">
              <a:solidFill>
                <a:srgbClr val="0000FF"/>
              </a:solidFill>
            </a:endParaRPr>
          </a:p>
          <a:p>
            <a:pPr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6600"/>
                </a:solidFill>
              </a:rPr>
              <a:t>КЛАСС ЛАНЦЕТНИКИ</a:t>
            </a:r>
            <a:r>
              <a:rPr lang="ru-RU" altLang="ru-RU" sz="2400" b="1"/>
              <a:t> –   с помощью жаберных щелей, </a:t>
            </a:r>
          </a:p>
          <a:p>
            <a:pPr eaLnBrk="1" hangingPunct="1">
              <a:lnSpc>
                <a:spcPct val="75000"/>
              </a:lnSpc>
            </a:pPr>
            <a:r>
              <a:rPr lang="ru-RU" altLang="ru-RU" sz="2400" b="1"/>
              <a:t>расположенных в глотке.</a:t>
            </a:r>
            <a:endParaRPr lang="ru-RU" altLang="ru-RU" sz="2400"/>
          </a:p>
          <a:p>
            <a:pPr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6600"/>
                </a:solidFill>
              </a:rPr>
              <a:t>КЛАСС РЫБЫ</a:t>
            </a:r>
            <a:r>
              <a:rPr lang="ru-RU" altLang="ru-RU" sz="2400" b="1"/>
              <a:t> – дыхание жабрами.  </a:t>
            </a:r>
            <a:endParaRPr lang="ru-RU" altLang="ru-RU" sz="2400"/>
          </a:p>
          <a:p>
            <a:pPr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6600"/>
                </a:solidFill>
              </a:rPr>
              <a:t>КЛАСС ЗЕМНОВОДНЫЕ</a:t>
            </a:r>
            <a:r>
              <a:rPr lang="ru-RU" altLang="ru-RU" sz="2400" b="1"/>
              <a:t> -  дыхание  парными </a:t>
            </a:r>
          </a:p>
          <a:p>
            <a:pPr eaLnBrk="1" hangingPunct="1">
              <a:lnSpc>
                <a:spcPct val="75000"/>
              </a:lnSpc>
            </a:pPr>
            <a:r>
              <a:rPr lang="ru-RU" altLang="ru-RU" sz="2400" b="1"/>
              <a:t>мешковидными легкими и кожей (в воде – только кожей). </a:t>
            </a:r>
          </a:p>
          <a:p>
            <a:pPr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00FF"/>
                </a:solidFill>
              </a:rPr>
              <a:t>Путь поступления воздуха</a:t>
            </a:r>
            <a:r>
              <a:rPr lang="ru-RU" altLang="ru-RU" sz="2400" b="1"/>
              <a:t>: ноздри-  ротоглоточная  полость - легкие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1720850" y="-44450"/>
            <a:ext cx="5326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ЭВОЛЮЦИЯ ОРГАНОВ ДЫХАНИЯ</a:t>
            </a:r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0" y="2743200"/>
            <a:ext cx="43434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6800"/>
            <a:ext cx="4267200" cy="1844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8" descr="Fish12_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819400"/>
            <a:ext cx="44958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9"/>
          <p:cNvPicPr>
            <a:picLocks noChangeAspect="1" noChangeArrowheads="1"/>
          </p:cNvPicPr>
          <p:nvPr/>
        </p:nvPicPr>
        <p:blipFill>
          <a:blip r:embed="rId5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953000"/>
            <a:ext cx="4495800" cy="1714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25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720850" y="-44450"/>
            <a:ext cx="5326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ЭВОЛЮЦИЯ ОРГАНОВ ДЫХАНИЯ</a:t>
            </a: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0" y="381000"/>
            <a:ext cx="91440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00FF"/>
                </a:solidFill>
              </a:rPr>
              <a:t>КЛАСС ПРЕСМЫКАЮЩИЕСЯ</a:t>
            </a:r>
            <a:r>
              <a:rPr lang="ru-RU" altLang="ru-RU" sz="2400" b="1"/>
              <a:t> – дыхание  парными </a:t>
            </a:r>
          </a:p>
          <a:p>
            <a:pPr algn="just" eaLnBrk="1" hangingPunct="1">
              <a:lnSpc>
                <a:spcPct val="75000"/>
              </a:lnSpc>
            </a:pPr>
            <a:r>
              <a:rPr lang="ru-RU" altLang="ru-RU" sz="2400" b="1"/>
              <a:t>ячеистыми  легкими, есть грудная клетка, трахея.  </a:t>
            </a:r>
          </a:p>
          <a:p>
            <a:pPr algn="just"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00FF"/>
                </a:solidFill>
              </a:rPr>
              <a:t>Путь поступления воздуха</a:t>
            </a:r>
            <a:r>
              <a:rPr lang="ru-RU" altLang="ru-RU" sz="2400" b="1"/>
              <a:t>: ноздри-  носоглотка  - </a:t>
            </a:r>
          </a:p>
          <a:p>
            <a:pPr algn="just" eaLnBrk="1" hangingPunct="1">
              <a:lnSpc>
                <a:spcPct val="75000"/>
              </a:lnSpc>
            </a:pPr>
            <a:r>
              <a:rPr lang="ru-RU" altLang="ru-RU" sz="2400" b="1"/>
              <a:t>трахея -  легкие.  </a:t>
            </a:r>
            <a:endParaRPr lang="ru-RU" altLang="ru-RU" sz="2400"/>
          </a:p>
        </p:txBody>
      </p:sp>
      <p:pic>
        <p:nvPicPr>
          <p:cNvPr id="6148" name="Picture 6" descr="Rept20_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89154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0" y="4151313"/>
            <a:ext cx="49530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75000"/>
              </a:lnSpc>
            </a:pPr>
            <a:r>
              <a:rPr lang="ru-RU" altLang="ru-RU" sz="2400" b="1">
                <a:solidFill>
                  <a:srgbClr val="0000FF"/>
                </a:solidFill>
              </a:rPr>
              <a:t>КЛАСС ПТИЦЫ</a:t>
            </a:r>
            <a:r>
              <a:rPr lang="ru-RU" altLang="ru-RU" sz="2400" b="1"/>
              <a:t> – дыхание альвеолярными легкими </a:t>
            </a:r>
          </a:p>
          <a:p>
            <a:pPr eaLnBrk="1" hangingPunct="1">
              <a:lnSpc>
                <a:spcPct val="75000"/>
              </a:lnSpc>
            </a:pPr>
            <a:r>
              <a:rPr lang="ru-RU" altLang="ru-RU" sz="2400" b="1"/>
              <a:t>и воздушными мешками. Двойное  дыхание,</a:t>
            </a:r>
          </a:p>
          <a:p>
            <a:pPr eaLnBrk="1" hangingPunct="1">
              <a:lnSpc>
                <a:spcPct val="75000"/>
              </a:lnSpc>
            </a:pPr>
            <a:r>
              <a:rPr lang="ru-RU" altLang="ru-RU" sz="2400" b="1"/>
              <a:t>   </a:t>
            </a:r>
            <a:r>
              <a:rPr lang="ru-RU" altLang="ru-RU" sz="2400" b="1">
                <a:solidFill>
                  <a:srgbClr val="0000FF"/>
                </a:solidFill>
              </a:rPr>
              <a:t>Путь поступления воздуха:</a:t>
            </a:r>
            <a:r>
              <a:rPr lang="ru-RU" altLang="ru-RU" sz="2400" b="1"/>
              <a:t> ноздри -  носовая полость </a:t>
            </a:r>
          </a:p>
          <a:p>
            <a:pPr eaLnBrk="1" hangingPunct="1">
              <a:lnSpc>
                <a:spcPct val="75000"/>
              </a:lnSpc>
            </a:pPr>
            <a:r>
              <a:rPr lang="ru-RU" altLang="ru-RU" sz="2400" b="1"/>
              <a:t> - гортань  - трахея -  бронхи - легкие.</a:t>
            </a:r>
            <a:r>
              <a:rPr lang="ru-RU" altLang="ru-RU" sz="2400"/>
              <a:t>  </a:t>
            </a:r>
          </a:p>
        </p:txBody>
      </p:sp>
      <p:pic>
        <p:nvPicPr>
          <p:cNvPr id="6150" name="Picture 8" descr="Bird09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810000"/>
            <a:ext cx="441960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388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457200"/>
            <a:ext cx="8991600" cy="20574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smtClean="0">
                <a:solidFill>
                  <a:srgbClr val="0000FF"/>
                </a:solidFill>
              </a:rPr>
              <a:t>КЛАСС МЛЕКОПИТАЮЩИЕ</a:t>
            </a:r>
            <a:r>
              <a:rPr lang="ru-RU" altLang="ru-RU" sz="2400" b="1" smtClean="0"/>
              <a:t> – все дышат атмосферным воздухом альвеолярными легкими. При дыхании участвуют дыхательные мышцы – диафрагма и межреберные мышцы.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smtClean="0">
                <a:solidFill>
                  <a:srgbClr val="0000FF"/>
                </a:solidFill>
              </a:rPr>
              <a:t>Путь поступления воздуха:</a:t>
            </a:r>
            <a:r>
              <a:rPr lang="ru-RU" altLang="ru-RU" sz="2400" b="1" smtClean="0"/>
              <a:t> ноздри – носовая полость -  носоглотка  -  гортань - трахея -   бронхи –легкие..</a:t>
            </a:r>
            <a:r>
              <a:rPr lang="ru-RU" altLang="ru-RU" sz="2400" smtClean="0"/>
              <a:t> </a:t>
            </a:r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720850" y="-44450"/>
            <a:ext cx="5326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ЭВОЛЮЦИЯ ОРГАНОВ ДЫХАНИЯ</a:t>
            </a:r>
          </a:p>
        </p:txBody>
      </p:sp>
      <p:pic>
        <p:nvPicPr>
          <p:cNvPr id="7172" name="Picture 5" descr="Mam04_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743200"/>
            <a:ext cx="6854825" cy="367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54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16632"/>
            <a:ext cx="9011292" cy="576064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002060"/>
                </a:solidFill>
              </a:rPr>
              <a:t>Таблица  </a:t>
            </a:r>
            <a:r>
              <a:rPr lang="ru-RU" sz="2800" b="1" dirty="0">
                <a:solidFill>
                  <a:srgbClr val="002060"/>
                </a:solidFill>
              </a:rPr>
              <a:t>№1 «Эволюция органов дыхания у </a:t>
            </a:r>
            <a:r>
              <a:rPr lang="ru-RU" sz="2800" b="1" dirty="0" smtClean="0">
                <a:solidFill>
                  <a:srgbClr val="002060"/>
                </a:solidFill>
              </a:rPr>
              <a:t>животных»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492896"/>
            <a:ext cx="8712968" cy="4248472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2" y="548680"/>
            <a:ext cx="886886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33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16632"/>
            <a:ext cx="9011292" cy="576064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002060"/>
                </a:solidFill>
              </a:rPr>
              <a:t>Таблица  </a:t>
            </a:r>
            <a:r>
              <a:rPr lang="ru-RU" sz="2800" b="1" dirty="0">
                <a:solidFill>
                  <a:srgbClr val="002060"/>
                </a:solidFill>
              </a:rPr>
              <a:t>№1 «Эволюция органов дыхания у </a:t>
            </a:r>
            <a:r>
              <a:rPr lang="ru-RU" sz="2800" b="1" dirty="0" smtClean="0">
                <a:solidFill>
                  <a:srgbClr val="002060"/>
                </a:solidFill>
              </a:rPr>
              <a:t>животных»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492896"/>
            <a:ext cx="8712968" cy="4248472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756253" cy="641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67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16632"/>
            <a:ext cx="9011292" cy="576064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002060"/>
                </a:solidFill>
              </a:rPr>
              <a:t>Лабораторная работа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492896"/>
            <a:ext cx="8712968" cy="4248472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764704"/>
            <a:ext cx="864096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Задание: просмотреть </a:t>
            </a:r>
            <a:r>
              <a:rPr lang="ru-RU" sz="2800" dirty="0"/>
              <a:t>фрагмент фильма и «Дыхание речного рака" и </a:t>
            </a:r>
            <a:r>
              <a:rPr lang="ru-RU" sz="2800" dirty="0" smtClean="0"/>
              <a:t>выясните:</a:t>
            </a:r>
            <a:endParaRPr lang="ru-RU" sz="2800" dirty="0"/>
          </a:p>
          <a:p>
            <a:r>
              <a:rPr lang="ru-RU" sz="2800" dirty="0" smtClean="0"/>
              <a:t>-</a:t>
            </a:r>
            <a:r>
              <a:rPr lang="ru-RU" sz="2800" dirty="0"/>
              <a:t>	с помощью чего осуществляется дыхание речного рака?</a:t>
            </a:r>
          </a:p>
          <a:p>
            <a:r>
              <a:rPr lang="ru-RU" sz="2800" dirty="0" smtClean="0"/>
              <a:t>-</a:t>
            </a:r>
            <a:r>
              <a:rPr lang="ru-RU" sz="2800" dirty="0"/>
              <a:t>	 где и в чем расположены органы дыхания рака?</a:t>
            </a:r>
          </a:p>
          <a:p>
            <a:r>
              <a:rPr lang="ru-RU" sz="2800" dirty="0" smtClean="0"/>
              <a:t>-</a:t>
            </a:r>
            <a:r>
              <a:rPr lang="ru-RU" sz="2800" dirty="0"/>
              <a:t>	 как создается ток воды?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711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376</Words>
  <Application>Microsoft Office PowerPoint</Application>
  <PresentationFormat>Экран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ТЕМА:Органы дыхания и газообмен</vt:lpstr>
      <vt:lpstr>Органы дыхания и газообмен у животных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Таблица  №1 «Эволюция органов дыхания у животных»</vt:lpstr>
      <vt:lpstr>Таблица  №1 «Эволюция органов дыхания у животных»</vt:lpstr>
      <vt:lpstr>Лабораторная работа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Органы дыхания</dc:title>
  <cp:lastModifiedBy>RePack by Diakov</cp:lastModifiedBy>
  <cp:revision>14</cp:revision>
  <dcterms:modified xsi:type="dcterms:W3CDTF">2018-04-06T11:31:27Z</dcterms:modified>
</cp:coreProperties>
</file>